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78" r:id="rId2"/>
    <p:sldId id="258" r:id="rId3"/>
    <p:sldId id="259" r:id="rId4"/>
    <p:sldId id="276" r:id="rId5"/>
    <p:sldId id="280" r:id="rId6"/>
    <p:sldId id="275" r:id="rId7"/>
    <p:sldId id="274" r:id="rId8"/>
    <p:sldId id="273" r:id="rId9"/>
    <p:sldId id="272" r:id="rId10"/>
    <p:sldId id="271" r:id="rId11"/>
    <p:sldId id="270" r:id="rId12"/>
    <p:sldId id="267" r:id="rId13"/>
    <p:sldId id="268" r:id="rId14"/>
    <p:sldId id="279" r:id="rId15"/>
    <p:sldId id="269" r:id="rId16"/>
    <p:sldId id="266" r:id="rId17"/>
    <p:sldId id="265" r:id="rId18"/>
    <p:sldId id="281" r:id="rId19"/>
    <p:sldId id="264" r:id="rId20"/>
    <p:sldId id="26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00" autoAdjust="0"/>
    <p:restoredTop sz="94660"/>
  </p:normalViewPr>
  <p:slideViewPr>
    <p:cSldViewPr snapToGrid="0">
      <p:cViewPr>
        <p:scale>
          <a:sx n="81" d="100"/>
          <a:sy n="81" d="100"/>
        </p:scale>
        <p:origin x="-96"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31001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25718883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132178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6B4F081-8B28-4FA8-A6DB-31F5BD739E3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5634844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6B4F081-8B28-4FA8-A6DB-31F5BD739E34}" type="datetimeFigureOut">
              <a:rPr lang="en-US" smtClean="0"/>
              <a:t>12/3/2018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4174120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37696993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1609458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2900467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4F081-8B28-4FA8-A6DB-31F5BD739E3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3754005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6B4F081-8B28-4FA8-A6DB-31F5BD739E34}" type="datetimeFigureOut">
              <a:rPr lang="en-US" smtClean="0"/>
              <a:t>12/3/2018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27505824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14522949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1090731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2418401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8174007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4989448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1057839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6B4F081-8B28-4FA8-A6DB-31F5BD739E34}" type="datetimeFigureOut">
              <a:rPr lang="en-US" smtClean="0"/>
              <a:t>12/3/2018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C381B9-7CF9-4078-969A-FE815835CF60}" type="slidenum">
              <a:rPr lang="en-US" smtClean="0"/>
              <a:t>‹#›</a:t>
            </a:fld>
            <a:endParaRPr lang="en-US"/>
          </a:p>
        </p:txBody>
      </p:sp>
    </p:spTree>
    <p:extLst>
      <p:ext uri="{BB962C8B-B14F-4D97-AF65-F5344CB8AC3E}">
        <p14:creationId xmlns:p14="http://schemas.microsoft.com/office/powerpoint/2010/main" val="40709386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6B4F081-8B28-4FA8-A6DB-31F5BD739E34}" type="datetimeFigureOut">
              <a:rPr lang="en-US" smtClean="0"/>
              <a:t>12/3/2018</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30C381B9-7CF9-4078-969A-FE815835CF60}" type="slidenum">
              <a:rPr lang="en-US" smtClean="0"/>
              <a:t>‹#›</a:t>
            </a:fld>
            <a:endParaRPr lang="en-US"/>
          </a:p>
        </p:txBody>
      </p:sp>
    </p:spTree>
    <p:extLst>
      <p:ext uri="{BB962C8B-B14F-4D97-AF65-F5344CB8AC3E}">
        <p14:creationId xmlns:p14="http://schemas.microsoft.com/office/powerpoint/2010/main" val="397078056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3663950"/>
          </a:xfrm>
        </p:spPr>
        <p:txBody>
          <a:bodyPr>
            <a:normAutofit fontScale="90000"/>
          </a:bodyPr>
          <a:lstStyle/>
          <a:p>
            <a:r>
              <a:rPr lang="en-US" dirty="0" smtClean="0"/>
              <a:t>Name:</a:t>
            </a:r>
            <a:br>
              <a:rPr lang="en-US" dirty="0" smtClean="0"/>
            </a:br>
            <a:r>
              <a:rPr lang="en-US" dirty="0" smtClean="0"/>
              <a:t>Instructor:</a:t>
            </a:r>
            <a:br>
              <a:rPr lang="en-US" dirty="0" smtClean="0"/>
            </a:br>
            <a:r>
              <a:rPr lang="en-US" dirty="0" smtClean="0"/>
              <a:t>Course:</a:t>
            </a:r>
            <a:br>
              <a:rPr lang="en-US" dirty="0" smtClean="0"/>
            </a:br>
            <a:r>
              <a:rPr lang="en-US" dirty="0" smtClean="0"/>
              <a:t>Date:</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3924793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EVOLUTION: An Introduction</a:t>
            </a:r>
            <a:endParaRPr lang="en-US" dirty="0"/>
          </a:p>
        </p:txBody>
      </p:sp>
      <p:sp>
        <p:nvSpPr>
          <p:cNvPr id="3" name="Content Placeholder 2"/>
          <p:cNvSpPr>
            <a:spLocks noGrp="1"/>
          </p:cNvSpPr>
          <p:nvPr>
            <p:ph idx="1"/>
          </p:nvPr>
        </p:nvSpPr>
        <p:spPr/>
        <p:txBody>
          <a:bodyPr/>
          <a:lstStyle/>
          <a:p>
            <a:r>
              <a:rPr lang="en-US" dirty="0" smtClean="0"/>
              <a:t>Human evolution refers to the process by which human beings evolved from their ape ancestors.</a:t>
            </a:r>
          </a:p>
          <a:p>
            <a:r>
              <a:rPr lang="en-US" dirty="0" smtClean="0"/>
              <a:t>Scientific research and evidence shows that for a period of about 6 million years, man developed behavioral and physical features similar to those of apes.</a:t>
            </a:r>
          </a:p>
          <a:p>
            <a:r>
              <a:rPr lang="en-US" dirty="0" smtClean="0"/>
              <a:t>The evolution history is marked with the development of the </a:t>
            </a:r>
            <a:r>
              <a:rPr lang="en-US" i="1" dirty="0" smtClean="0"/>
              <a:t>homo</a:t>
            </a:r>
            <a:r>
              <a:rPr lang="en-US" dirty="0"/>
              <a:t> </a:t>
            </a:r>
            <a:r>
              <a:rPr lang="en-US" dirty="0" smtClean="0"/>
              <a:t>and specifically, the </a:t>
            </a:r>
            <a:r>
              <a:rPr lang="en-US" i="1" dirty="0" smtClean="0"/>
              <a:t>Homo sapiens (</a:t>
            </a:r>
            <a:r>
              <a:rPr lang="en-US" dirty="0" smtClean="0">
                <a:latin typeface="Times New Roman" panose="02020603050405020304" pitchFamily="18" charset="0"/>
                <a:cs typeface="Times New Roman" panose="02020603050405020304" pitchFamily="18" charset="0"/>
              </a:rPr>
              <a:t>M'charek 543)</a:t>
            </a:r>
            <a:r>
              <a:rPr lang="en-US" i="1" dirty="0" smtClean="0"/>
              <a:t>.</a:t>
            </a:r>
          </a:p>
          <a:p>
            <a:r>
              <a:rPr lang="en-US" dirty="0" smtClean="0"/>
              <a:t>The preceding Homo species had remarkably developed characteristics that differentiated them from apes, including bipedalism, language, and interbreeding among other </a:t>
            </a:r>
            <a:r>
              <a:rPr lang="en-US" i="1" dirty="0" smtClean="0"/>
              <a:t>hominins</a:t>
            </a:r>
            <a:r>
              <a:rPr lang="en-US" dirty="0" smtClean="0"/>
              <a:t>.  </a:t>
            </a:r>
          </a:p>
          <a:p>
            <a:endParaRPr lang="en-US" dirty="0" smtClean="0"/>
          </a:p>
          <a:p>
            <a:endParaRPr lang="en-US" dirty="0" smtClean="0"/>
          </a:p>
          <a:p>
            <a:endParaRPr lang="en-US" dirty="0" smtClean="0"/>
          </a:p>
          <a:p>
            <a:endParaRPr lang="en-US" dirty="0"/>
          </a:p>
        </p:txBody>
      </p:sp>
    </p:spTree>
    <p:extLst>
      <p:ext uri="{BB962C8B-B14F-4D97-AF65-F5344CB8AC3E}">
        <p14:creationId xmlns:p14="http://schemas.microsoft.com/office/powerpoint/2010/main" val="2224922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PALEOANTHROPOLOGY </a:t>
            </a:r>
            <a:endParaRPr lang="en-US" dirty="0"/>
          </a:p>
        </p:txBody>
      </p:sp>
      <p:sp>
        <p:nvSpPr>
          <p:cNvPr id="3" name="Content Placeholder 2"/>
          <p:cNvSpPr>
            <a:spLocks noGrp="1"/>
          </p:cNvSpPr>
          <p:nvPr>
            <p:ph idx="1"/>
          </p:nvPr>
        </p:nvSpPr>
        <p:spPr/>
        <p:txBody>
          <a:bodyPr/>
          <a:lstStyle/>
          <a:p>
            <a:r>
              <a:rPr lang="en-US" dirty="0" smtClean="0"/>
              <a:t>The study of human evolution is referred to as paleoanthropology. </a:t>
            </a:r>
          </a:p>
          <a:p>
            <a:r>
              <a:rPr lang="en-US" dirty="0" smtClean="0"/>
              <a:t>Paleoanthropology as a scientific study of human evolution includes various studies of biology, anthropology, culture, and society. </a:t>
            </a:r>
          </a:p>
          <a:p>
            <a:r>
              <a:rPr lang="en-US" dirty="0" smtClean="0"/>
              <a:t>The study is based on studying and understanding the similarities and differences between humans and other animals in their species in terms of body structure, physiology, biological processes, and behavior. </a:t>
            </a:r>
          </a:p>
          <a:p>
            <a:r>
              <a:rPr lang="en-US" dirty="0" smtClean="0"/>
              <a:t>Although Paleoanthropology is a very exciting science about human evolution, it is not well accepted among other people due to its conflicting stance with religion. </a:t>
            </a:r>
            <a:endParaRPr lang="en-US" dirty="0"/>
          </a:p>
        </p:txBody>
      </p:sp>
    </p:spTree>
    <p:extLst>
      <p:ext uri="{BB962C8B-B14F-4D97-AF65-F5344CB8AC3E}">
        <p14:creationId xmlns:p14="http://schemas.microsoft.com/office/powerpoint/2010/main" val="37461726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CHANGES IF HUMAN ANATOMY</a:t>
            </a:r>
            <a:endParaRPr lang="en-US" dirty="0"/>
          </a:p>
        </p:txBody>
      </p:sp>
      <p:sp>
        <p:nvSpPr>
          <p:cNvPr id="3" name="Content Placeholder 2"/>
          <p:cNvSpPr>
            <a:spLocks noGrp="1"/>
          </p:cNvSpPr>
          <p:nvPr>
            <p:ph idx="1"/>
          </p:nvPr>
        </p:nvSpPr>
        <p:spPr/>
        <p:txBody>
          <a:bodyPr/>
          <a:lstStyle/>
          <a:p>
            <a:r>
              <a:rPr lang="en-US" dirty="0" smtClean="0"/>
              <a:t>The evolution of human beings from its ape-like ancestors, especially the Chimpanzees, is marked with a number of anatomical changes in humans: </a:t>
            </a:r>
          </a:p>
          <a:p>
            <a:r>
              <a:rPr lang="en-US" dirty="0" smtClean="0"/>
              <a:t>Larger brain size</a:t>
            </a:r>
          </a:p>
          <a:p>
            <a:r>
              <a:rPr lang="en-US" dirty="0" smtClean="0"/>
              <a:t>Bipedalism</a:t>
            </a:r>
          </a:p>
          <a:p>
            <a:r>
              <a:rPr lang="en-US" dirty="0" smtClean="0"/>
              <a:t>Lengthy gestational and infancy periods</a:t>
            </a:r>
          </a:p>
          <a:p>
            <a:r>
              <a:rPr lang="en-US" dirty="0" smtClean="0"/>
              <a:t>Reduced changes in male vs. female physique</a:t>
            </a:r>
          </a:p>
          <a:p>
            <a:r>
              <a:rPr lang="en-US" dirty="0" smtClean="0"/>
              <a:t>Development of language </a:t>
            </a:r>
            <a:endParaRPr lang="en-US" dirty="0"/>
          </a:p>
        </p:txBody>
      </p:sp>
    </p:spTree>
    <p:extLst>
      <p:ext uri="{BB962C8B-B14F-4D97-AF65-F5344CB8AC3E}">
        <p14:creationId xmlns:p14="http://schemas.microsoft.com/office/powerpoint/2010/main" val="2385532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820738"/>
          </a:xfrm>
        </p:spPr>
        <p:txBody>
          <a:bodyPr/>
          <a:lstStyle/>
          <a:p>
            <a:r>
              <a:rPr lang="en-US" dirty="0" smtClean="0"/>
              <a:t>Pelvic Changes</a:t>
            </a:r>
            <a:endParaRPr lang="en-US" dirty="0"/>
          </a:p>
        </p:txBody>
      </p:sp>
      <p:pic>
        <p:nvPicPr>
          <p:cNvPr id="1030" name="Picture 6" descr="Comparison of the pelvis and lower limbs of a chimpanzee, an australopith, and a modern human."/>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71813" y="1614489"/>
            <a:ext cx="5357812" cy="476805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301037" y="5557838"/>
            <a:ext cx="2357438" cy="369332"/>
          </a:xfrm>
          <a:prstGeom prst="rect">
            <a:avLst/>
          </a:prstGeom>
          <a:noFill/>
        </p:spPr>
        <p:txBody>
          <a:bodyPr wrap="square" rtlCol="0">
            <a:spAutoFit/>
          </a:bodyPr>
          <a:lstStyle/>
          <a:p>
            <a:r>
              <a:rPr lang="en-US" dirty="0" smtClean="0"/>
              <a:t>Source: Cameron 276</a:t>
            </a:r>
            <a:endParaRPr lang="en-US" dirty="0"/>
          </a:p>
        </p:txBody>
      </p:sp>
    </p:spTree>
    <p:extLst>
      <p:ext uri="{BB962C8B-B14F-4D97-AF65-F5344CB8AC3E}">
        <p14:creationId xmlns:p14="http://schemas.microsoft.com/office/powerpoint/2010/main" val="3917756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
            </a:r>
            <a:r>
              <a:rPr lang="en-US" dirty="0" smtClean="0"/>
              <a:t>arger </a:t>
            </a:r>
            <a:r>
              <a:rPr lang="en-US" dirty="0"/>
              <a:t>B</a:t>
            </a:r>
            <a:r>
              <a:rPr lang="en-US" dirty="0" smtClean="0"/>
              <a:t>rain </a:t>
            </a:r>
            <a:r>
              <a:rPr lang="en-US" dirty="0"/>
              <a:t>S</a:t>
            </a:r>
            <a:r>
              <a:rPr lang="en-US" dirty="0" smtClean="0"/>
              <a:t>ize</a:t>
            </a:r>
            <a:endParaRPr lang="en-US" dirty="0"/>
          </a:p>
        </p:txBody>
      </p:sp>
      <p:sp>
        <p:nvSpPr>
          <p:cNvPr id="3" name="Content Placeholder 2"/>
          <p:cNvSpPr>
            <a:spLocks noGrp="1"/>
          </p:cNvSpPr>
          <p:nvPr>
            <p:ph idx="1"/>
          </p:nvPr>
        </p:nvSpPr>
        <p:spPr/>
        <p:txBody>
          <a:bodyPr/>
          <a:lstStyle/>
          <a:p>
            <a:r>
              <a:rPr lang="en-US" dirty="0" smtClean="0"/>
              <a:t>The development of a larger brain size among human beings is referred to as </a:t>
            </a:r>
            <a:r>
              <a:rPr lang="en-US" dirty="0" err="1" smtClean="0"/>
              <a:t>encephalization</a:t>
            </a:r>
            <a:r>
              <a:rPr lang="en-US" dirty="0" smtClean="0"/>
              <a:t>.</a:t>
            </a:r>
          </a:p>
          <a:p>
            <a:r>
              <a:rPr lang="en-US" dirty="0" smtClean="0"/>
              <a:t>Man developed a larger brain compared to other primates. The human brain is estimated to be three times larger than that of the gorilla or chimpanzee.</a:t>
            </a:r>
          </a:p>
          <a:p>
            <a:r>
              <a:rPr lang="en-US" dirty="0" smtClean="0"/>
              <a:t>After the </a:t>
            </a:r>
            <a:r>
              <a:rPr lang="en-US" i="1" dirty="0" smtClean="0"/>
              <a:t>Australopithecus</a:t>
            </a:r>
            <a:r>
              <a:rPr lang="en-US" dirty="0" smtClean="0"/>
              <a:t>, the preceding stage, the </a:t>
            </a:r>
            <a:r>
              <a:rPr lang="en-US" i="1" dirty="0" smtClean="0"/>
              <a:t>Homo </a:t>
            </a:r>
            <a:r>
              <a:rPr lang="en-US" i="1" dirty="0" err="1" smtClean="0"/>
              <a:t>Abilis</a:t>
            </a:r>
            <a:r>
              <a:rPr lang="en-US" i="1" dirty="0" smtClean="0"/>
              <a:t> </a:t>
            </a:r>
            <a:r>
              <a:rPr lang="en-US" dirty="0" smtClean="0"/>
              <a:t>had a larger brain size and the process continued with the </a:t>
            </a:r>
            <a:r>
              <a:rPr lang="en-US" i="1" dirty="0" smtClean="0"/>
              <a:t>Homo erectus</a:t>
            </a:r>
            <a:r>
              <a:rPr lang="en-US" dirty="0" smtClean="0"/>
              <a:t> and peaked with the </a:t>
            </a:r>
            <a:r>
              <a:rPr lang="en-US" i="1" dirty="0" smtClean="0"/>
              <a:t>Neanderthals</a:t>
            </a:r>
            <a:r>
              <a:rPr lang="en-US" dirty="0" smtClean="0"/>
              <a:t>. </a:t>
            </a:r>
            <a:endParaRPr lang="en-US" dirty="0"/>
          </a:p>
          <a:p>
            <a:r>
              <a:rPr lang="en-US" dirty="0" err="1" smtClean="0"/>
              <a:t>Encephalization</a:t>
            </a:r>
            <a:r>
              <a:rPr lang="en-US" dirty="0" smtClean="0"/>
              <a:t> allowed for human beings to increase their ability for language learning and other forms of social learning.</a:t>
            </a:r>
          </a:p>
        </p:txBody>
      </p:sp>
    </p:spTree>
    <p:extLst>
      <p:ext uri="{BB962C8B-B14F-4D97-AF65-F5344CB8AC3E}">
        <p14:creationId xmlns:p14="http://schemas.microsoft.com/office/powerpoint/2010/main" val="23903805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Bipedalism</a:t>
            </a:r>
            <a:endParaRPr lang="en-US" dirty="0"/>
          </a:p>
        </p:txBody>
      </p:sp>
      <p:sp>
        <p:nvSpPr>
          <p:cNvPr id="3" name="Content Placeholder 2"/>
          <p:cNvSpPr>
            <a:spLocks noGrp="1"/>
          </p:cNvSpPr>
          <p:nvPr>
            <p:ph idx="1"/>
          </p:nvPr>
        </p:nvSpPr>
        <p:spPr/>
        <p:txBody>
          <a:bodyPr/>
          <a:lstStyle/>
          <a:p>
            <a:r>
              <a:rPr lang="en-US" dirty="0" smtClean="0"/>
              <a:t>Bipedalism was the significant development that distinguished human beings from other apes.</a:t>
            </a:r>
          </a:p>
          <a:p>
            <a:r>
              <a:rPr lang="en-US" dirty="0" smtClean="0"/>
              <a:t>The </a:t>
            </a:r>
            <a:r>
              <a:rPr lang="en-US" dirty="0" err="1" smtClean="0"/>
              <a:t>earlierst</a:t>
            </a:r>
            <a:r>
              <a:rPr lang="en-US" dirty="0" smtClean="0"/>
              <a:t> bipedal ape was the </a:t>
            </a:r>
            <a:r>
              <a:rPr lang="en-US" dirty="0" err="1" smtClean="0"/>
              <a:t>Orrorin</a:t>
            </a:r>
            <a:r>
              <a:rPr lang="en-US" dirty="0" smtClean="0"/>
              <a:t>, and other non-bipedal walkers like the gorilla and </a:t>
            </a:r>
            <a:r>
              <a:rPr lang="en-US" dirty="0" err="1" smtClean="0"/>
              <a:t>chapanzee</a:t>
            </a:r>
            <a:r>
              <a:rPr lang="en-US" dirty="0" smtClean="0"/>
              <a:t> are </a:t>
            </a:r>
            <a:r>
              <a:rPr lang="en-US" dirty="0" err="1" smtClean="0"/>
              <a:t>belieived</a:t>
            </a:r>
            <a:r>
              <a:rPr lang="en-US" dirty="0" smtClean="0"/>
              <a:t> to have evolved from the </a:t>
            </a:r>
            <a:r>
              <a:rPr lang="en-US" dirty="0" err="1" smtClean="0"/>
              <a:t>Orrorin</a:t>
            </a:r>
            <a:r>
              <a:rPr lang="en-US" dirty="0" smtClean="0"/>
              <a:t>. </a:t>
            </a:r>
          </a:p>
          <a:p>
            <a:r>
              <a:rPr lang="en-US" dirty="0" smtClean="0"/>
              <a:t>Bipedalism developed in the early humans as an adaptation mechanism for grasping, long distance running and hunting, reaching the top of trees for fruits, enhanced vision, and reducing man’s exposure to the sun. </a:t>
            </a:r>
          </a:p>
          <a:p>
            <a:endParaRPr lang="en-US" dirty="0" smtClean="0"/>
          </a:p>
        </p:txBody>
      </p:sp>
    </p:spTree>
    <p:extLst>
      <p:ext uri="{BB962C8B-B14F-4D97-AF65-F5344CB8AC3E}">
        <p14:creationId xmlns:p14="http://schemas.microsoft.com/office/powerpoint/2010/main" val="24454336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t>
            </a:r>
            <a:r>
              <a:rPr lang="en-US" dirty="0" smtClean="0"/>
              <a:t>hysical </a:t>
            </a:r>
            <a:r>
              <a:rPr lang="en-US" dirty="0"/>
              <a:t>C</a:t>
            </a:r>
            <a:r>
              <a:rPr lang="en-US" dirty="0" smtClean="0"/>
              <a:t>hanges to Support </a:t>
            </a:r>
            <a:r>
              <a:rPr lang="en-US" dirty="0"/>
              <a:t>B</a:t>
            </a:r>
            <a:r>
              <a:rPr lang="en-US" dirty="0" smtClean="0"/>
              <a:t>ipedalism</a:t>
            </a:r>
            <a:endParaRPr lang="en-US" dirty="0"/>
          </a:p>
        </p:txBody>
      </p:sp>
      <p:sp>
        <p:nvSpPr>
          <p:cNvPr id="3" name="Content Placeholder 2"/>
          <p:cNvSpPr>
            <a:spLocks noGrp="1"/>
          </p:cNvSpPr>
          <p:nvPr>
            <p:ph idx="1"/>
          </p:nvPr>
        </p:nvSpPr>
        <p:spPr/>
        <p:txBody>
          <a:bodyPr>
            <a:normAutofit lnSpcReduction="10000"/>
          </a:bodyPr>
          <a:lstStyle/>
          <a:p>
            <a:r>
              <a:rPr lang="en-US" dirty="0" smtClean="0"/>
              <a:t>As noted earlier, bipedalism was perhaps the greatest physical development in the evolution of man. To enable the new position, the human skeleton underwent the following changes: </a:t>
            </a:r>
          </a:p>
          <a:p>
            <a:pPr lvl="1"/>
            <a:r>
              <a:rPr lang="en-US" dirty="0"/>
              <a:t>T</a:t>
            </a:r>
            <a:r>
              <a:rPr lang="en-US" dirty="0" smtClean="0"/>
              <a:t>he femur took an angular position to move the body’s center of gravity to the center for more stability.</a:t>
            </a:r>
          </a:p>
          <a:p>
            <a:pPr lvl="1"/>
            <a:r>
              <a:rPr lang="en-US" dirty="0" smtClean="0"/>
              <a:t>Ankle joints and the knees became stronger and more flexible to enable walking.</a:t>
            </a:r>
          </a:p>
          <a:p>
            <a:pPr lvl="1"/>
            <a:r>
              <a:rPr lang="en-US" dirty="0" smtClean="0"/>
              <a:t>The vertebral column took an S-shape due to increased weight on the vertebrae.</a:t>
            </a:r>
          </a:p>
          <a:p>
            <a:pPr lvl="1"/>
            <a:r>
              <a:rPr lang="en-US" dirty="0" smtClean="0"/>
              <a:t>The big toe realigned itself for better locomotion going forward. </a:t>
            </a:r>
          </a:p>
          <a:p>
            <a:pPr lvl="1"/>
            <a:r>
              <a:rPr lang="en-US" dirty="0" smtClean="0"/>
              <a:t>The arms shortened for better balance. </a:t>
            </a:r>
          </a:p>
          <a:p>
            <a:pPr lvl="1"/>
            <a:r>
              <a:rPr lang="en-US" dirty="0" smtClean="0"/>
              <a:t>The pelvis shortened and birth canal reduced in size. </a:t>
            </a:r>
          </a:p>
          <a:p>
            <a:pPr lvl="1"/>
            <a:endParaRPr lang="en-US" dirty="0" smtClean="0"/>
          </a:p>
          <a:p>
            <a:endParaRPr lang="en-US" dirty="0"/>
          </a:p>
        </p:txBody>
      </p:sp>
    </p:spTree>
    <p:extLst>
      <p:ext uri="{BB962C8B-B14F-4D97-AF65-F5344CB8AC3E}">
        <p14:creationId xmlns:p14="http://schemas.microsoft.com/office/powerpoint/2010/main" val="24863304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LENGTHY GESTATIONAL AND INFANCY PERIODS</a:t>
            </a:r>
            <a:endParaRPr lang="en-US" dirty="0"/>
          </a:p>
        </p:txBody>
      </p:sp>
      <p:sp>
        <p:nvSpPr>
          <p:cNvPr id="3" name="Content Placeholder 2"/>
          <p:cNvSpPr>
            <a:spLocks noGrp="1"/>
          </p:cNvSpPr>
          <p:nvPr>
            <p:ph idx="1"/>
          </p:nvPr>
        </p:nvSpPr>
        <p:spPr/>
        <p:txBody>
          <a:bodyPr/>
          <a:lstStyle/>
          <a:p>
            <a:r>
              <a:rPr lang="en-US" dirty="0" smtClean="0"/>
              <a:t>Early human beings increased the period of their gestation compared to other primates to enable full development of the complex human system. </a:t>
            </a:r>
          </a:p>
          <a:p>
            <a:r>
              <a:rPr lang="en-US" dirty="0" smtClean="0"/>
              <a:t>The development of social skills and protected homes for the early man required longer periods of infancy whereby the mother would protect the baby from predators. </a:t>
            </a:r>
          </a:p>
          <a:p>
            <a:endParaRPr lang="en-US" dirty="0"/>
          </a:p>
        </p:txBody>
      </p:sp>
    </p:spTree>
    <p:extLst>
      <p:ext uri="{BB962C8B-B14F-4D97-AF65-F5344CB8AC3E}">
        <p14:creationId xmlns:p14="http://schemas.microsoft.com/office/powerpoint/2010/main" val="22603139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REDUCED CHANGES IN MALE VS. FEMALE PHYSIQUE</a:t>
            </a:r>
            <a:r>
              <a:rPr lang="en-US" dirty="0"/>
              <a:t/>
            </a:r>
            <a:br>
              <a:rPr lang="en-US" dirty="0"/>
            </a:br>
            <a:endParaRPr lang="en-US" dirty="0"/>
          </a:p>
        </p:txBody>
      </p:sp>
      <p:sp>
        <p:nvSpPr>
          <p:cNvPr id="3" name="Content Placeholder 2"/>
          <p:cNvSpPr>
            <a:spLocks noGrp="1"/>
          </p:cNvSpPr>
          <p:nvPr>
            <p:ph idx="1"/>
          </p:nvPr>
        </p:nvSpPr>
        <p:spPr/>
        <p:txBody>
          <a:bodyPr/>
          <a:lstStyle/>
          <a:p>
            <a:r>
              <a:rPr lang="en-US" dirty="0" smtClean="0"/>
              <a:t>Compared to other male primates, the human male is smaller in size and other physical features such as:</a:t>
            </a:r>
          </a:p>
          <a:p>
            <a:pPr lvl="1"/>
            <a:r>
              <a:rPr lang="en-US" dirty="0" smtClean="0"/>
              <a:t>Reduced canine teeth</a:t>
            </a:r>
          </a:p>
          <a:p>
            <a:pPr lvl="1"/>
            <a:r>
              <a:rPr lang="en-US" dirty="0" smtClean="0"/>
              <a:t>Smaller ridges of the brow</a:t>
            </a:r>
          </a:p>
          <a:p>
            <a:pPr lvl="1"/>
            <a:r>
              <a:rPr lang="en-US" dirty="0" smtClean="0"/>
              <a:t>Generally smaller body size</a:t>
            </a:r>
          </a:p>
          <a:p>
            <a:pPr lvl="1"/>
            <a:r>
              <a:rPr lang="en-US" dirty="0" smtClean="0"/>
              <a:t>Body hair and subcutaneous fat are of almost same size between male and female humans. </a:t>
            </a:r>
          </a:p>
          <a:p>
            <a:pPr marL="457200" lvl="1" indent="0">
              <a:buNone/>
            </a:pPr>
            <a:r>
              <a:rPr lang="en-US" dirty="0" smtClean="0"/>
              <a:t>The smaller human male size is referred to as sex dimorphism. </a:t>
            </a:r>
          </a:p>
          <a:p>
            <a:pPr marL="457200" lvl="1" indent="0">
              <a:buNone/>
            </a:pPr>
            <a:r>
              <a:rPr lang="en-US" dirty="0" smtClean="0"/>
              <a:t>The reason for sex dimorphism in humans is so as to allow for bonding between the male and female human for sex activities and parental requirement. </a:t>
            </a:r>
          </a:p>
          <a:p>
            <a:pPr lvl="1"/>
            <a:endParaRPr lang="en-US" dirty="0" smtClean="0"/>
          </a:p>
        </p:txBody>
      </p:sp>
    </p:spTree>
    <p:extLst>
      <p:ext uri="{BB962C8B-B14F-4D97-AF65-F5344CB8AC3E}">
        <p14:creationId xmlns:p14="http://schemas.microsoft.com/office/powerpoint/2010/main" val="34483184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EVIDENCE FOR EVOLUTION</a:t>
            </a:r>
            <a:endParaRPr lang="en-US" dirty="0"/>
          </a:p>
        </p:txBody>
      </p:sp>
      <p:sp>
        <p:nvSpPr>
          <p:cNvPr id="3" name="Content Placeholder 2"/>
          <p:cNvSpPr>
            <a:spLocks noGrp="1"/>
          </p:cNvSpPr>
          <p:nvPr>
            <p:ph idx="1"/>
          </p:nvPr>
        </p:nvSpPr>
        <p:spPr/>
        <p:txBody>
          <a:bodyPr/>
          <a:lstStyle/>
          <a:p>
            <a:r>
              <a:rPr lang="en-US" dirty="0" smtClean="0"/>
              <a:t>Evidence for the evolution process lies in fossils and other archeological artifacts that have been discovered in various parts of the world. </a:t>
            </a:r>
          </a:p>
          <a:p>
            <a:r>
              <a:rPr lang="en-US" dirty="0" smtClean="0"/>
              <a:t>Some of the remains include skulls, bones, footprints, hearths, and early knives among others. </a:t>
            </a:r>
          </a:p>
          <a:p>
            <a:r>
              <a:rPr lang="en-US" dirty="0" smtClean="0"/>
              <a:t>The remains were buried and thus, preserved by natural processes such as earthquakes and then exposed by natural processes as well such as soil erosion (</a:t>
            </a:r>
            <a:r>
              <a:rPr lang="en-US" dirty="0" smtClean="0">
                <a:latin typeface="Times New Roman" panose="02020603050405020304" pitchFamily="18" charset="0"/>
                <a:cs typeface="Times New Roman" panose="02020603050405020304" pitchFamily="18" charset="0"/>
              </a:rPr>
              <a:t>Ramachandran et al… 184)</a:t>
            </a:r>
            <a:r>
              <a:rPr lang="en-US" dirty="0" smtClean="0"/>
              <a:t>. </a:t>
            </a:r>
          </a:p>
          <a:p>
            <a:r>
              <a:rPr lang="en-US" dirty="0" smtClean="0"/>
              <a:t>Archeologists study these pieces of evidence to provide more information and ascertain to the process of human evolution. </a:t>
            </a:r>
          </a:p>
          <a:p>
            <a:endParaRPr lang="en-US" dirty="0"/>
          </a:p>
        </p:txBody>
      </p:sp>
    </p:spTree>
    <p:extLst>
      <p:ext uri="{BB962C8B-B14F-4D97-AF65-F5344CB8AC3E}">
        <p14:creationId xmlns:p14="http://schemas.microsoft.com/office/powerpoint/2010/main" val="3563906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PROCESS OF EVOLUTION</a:t>
            </a:r>
            <a:endParaRPr lang="en-US" dirty="0"/>
          </a:p>
        </p:txBody>
      </p:sp>
      <p:sp>
        <p:nvSpPr>
          <p:cNvPr id="3" name="Content Placeholder 2"/>
          <p:cNvSpPr>
            <a:spLocks noGrp="1"/>
          </p:cNvSpPr>
          <p:nvPr>
            <p:ph idx="1"/>
          </p:nvPr>
        </p:nvSpPr>
        <p:spPr/>
        <p:txBody>
          <a:bodyPr/>
          <a:lstStyle/>
          <a:p>
            <a:r>
              <a:rPr lang="en-US" dirty="0" smtClean="0"/>
              <a:t>The process of human evolution was first coined by Charles Darwin, who argued that human beings were linked in some way to other earlier primates. </a:t>
            </a:r>
          </a:p>
          <a:p>
            <a:r>
              <a:rPr lang="en-US" dirty="0" smtClean="0"/>
              <a:t>The proposition for human evolution was supported by findings of earlier human skulls in various parts of the world (Cameron 234). By studying similarities and differences in the skulls, researchers were able to prove that man evolved through a number of processes to become the modern man he is. </a:t>
            </a:r>
          </a:p>
          <a:p>
            <a:endParaRPr lang="en-US" dirty="0"/>
          </a:p>
        </p:txBody>
      </p:sp>
    </p:spTree>
    <p:extLst>
      <p:ext uri="{BB962C8B-B14F-4D97-AF65-F5344CB8AC3E}">
        <p14:creationId xmlns:p14="http://schemas.microsoft.com/office/powerpoint/2010/main" val="3921446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Evolution</a:t>
            </a:r>
            <a:endParaRPr lang="en-US" dirty="0"/>
          </a:p>
        </p:txBody>
      </p:sp>
      <p:sp>
        <p:nvSpPr>
          <p:cNvPr id="3" name="Content Placeholder 2"/>
          <p:cNvSpPr>
            <a:spLocks noGrp="1"/>
          </p:cNvSpPr>
          <p:nvPr>
            <p:ph idx="1"/>
          </p:nvPr>
        </p:nvSpPr>
        <p:spPr/>
        <p:txBody>
          <a:bodyPr/>
          <a:lstStyle/>
          <a:p>
            <a:r>
              <a:rPr lang="en-US" dirty="0" smtClean="0"/>
              <a:t>Genetic evolution was discovered through testing of blood serum between pairs of animals, including humans and other primates. </a:t>
            </a:r>
            <a:endParaRPr lang="en-US" dirty="0"/>
          </a:p>
          <a:p>
            <a:r>
              <a:rPr lang="en-US" dirty="0" smtClean="0"/>
              <a:t>The testes established the immunological differences between man and apes and placed it to have been between 4-5 million years ago. </a:t>
            </a:r>
          </a:p>
          <a:p>
            <a:r>
              <a:rPr lang="en-US" dirty="0" smtClean="0"/>
              <a:t>Generational mutations are believed to have been the cause of differences between humans and their ape ancestors. </a:t>
            </a:r>
          </a:p>
          <a:p>
            <a:r>
              <a:rPr lang="en-US" dirty="0" smtClean="0"/>
              <a:t>New human genes, however, are believed to have been cross-bred through interbreeding between proto-chimps and proto-humans, thus causing major changes in the new gene pools.</a:t>
            </a:r>
          </a:p>
          <a:p>
            <a:endParaRPr lang="en-US" dirty="0"/>
          </a:p>
        </p:txBody>
      </p:sp>
    </p:spTree>
    <p:extLst>
      <p:ext uri="{BB962C8B-B14F-4D97-AF65-F5344CB8AC3E}">
        <p14:creationId xmlns:p14="http://schemas.microsoft.com/office/powerpoint/2010/main" val="13483116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Genetic Evolution: DNA </a:t>
            </a:r>
            <a:endParaRPr lang="en-US" dirty="0"/>
          </a:p>
        </p:txBody>
      </p:sp>
      <p:sp>
        <p:nvSpPr>
          <p:cNvPr id="3" name="Content Placeholder 2"/>
          <p:cNvSpPr>
            <a:spLocks noGrp="1"/>
          </p:cNvSpPr>
          <p:nvPr>
            <p:ph idx="1"/>
          </p:nvPr>
        </p:nvSpPr>
        <p:spPr/>
        <p:txBody>
          <a:bodyPr/>
          <a:lstStyle/>
          <a:p>
            <a:r>
              <a:rPr lang="en-US" dirty="0" smtClean="0"/>
              <a:t>In the real sense, evolution is said to occur when an organism’s genetic material undergoes change. Change in DNA is manly due to gene mutation, which refers to the way that genes are organized and their composition and how they influence different human processes and behaviors. </a:t>
            </a:r>
          </a:p>
          <a:p>
            <a:r>
              <a:rPr lang="en-US" dirty="0" smtClean="0"/>
              <a:t>The process of evolution is believed to have been as a result of these changes in genes. The changed genes were passed on to the offspring and eventually, the entire population became different from the previous generation. </a:t>
            </a:r>
            <a:endParaRPr lang="en-US" dirty="0"/>
          </a:p>
        </p:txBody>
      </p:sp>
    </p:spTree>
    <p:extLst>
      <p:ext uri="{BB962C8B-B14F-4D97-AF65-F5344CB8AC3E}">
        <p14:creationId xmlns:p14="http://schemas.microsoft.com/office/powerpoint/2010/main" val="1619101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 Dispersal</a:t>
            </a:r>
            <a:endParaRPr lang="en-US" dirty="0"/>
          </a:p>
        </p:txBody>
      </p:sp>
      <p:sp>
        <p:nvSpPr>
          <p:cNvPr id="3" name="Content Placeholder 2"/>
          <p:cNvSpPr>
            <a:spLocks noGrp="1"/>
          </p:cNvSpPr>
          <p:nvPr>
            <p:ph idx="1"/>
          </p:nvPr>
        </p:nvSpPr>
        <p:spPr/>
        <p:txBody>
          <a:bodyPr>
            <a:normAutofit/>
          </a:bodyPr>
          <a:lstStyle/>
          <a:p>
            <a:r>
              <a:rPr lang="en-US" dirty="0" smtClean="0"/>
              <a:t>Early humans are believed to have lived in Africa. However, the genus Homo migrated out of the continent due to climate changes. It is these immigrations to other parts of the world that are believed to have led to the dispersal of humans into all parts of the world. </a:t>
            </a:r>
          </a:p>
          <a:p>
            <a:r>
              <a:rPr lang="en-US" dirty="0" smtClean="0"/>
              <a:t>The </a:t>
            </a:r>
            <a:r>
              <a:rPr lang="en-US" dirty="0"/>
              <a:t>S</a:t>
            </a:r>
            <a:r>
              <a:rPr lang="en-US" dirty="0" smtClean="0"/>
              <a:t>outhern Dispersal Theory is used to explain the process of early human immigration. </a:t>
            </a:r>
          </a:p>
          <a:p>
            <a:r>
              <a:rPr lang="en-US" dirty="0" smtClean="0"/>
              <a:t>According to this theory, early humans left Africa through the Horn of Africa across the Ocean to Asia. </a:t>
            </a:r>
          </a:p>
          <a:p>
            <a:r>
              <a:rPr lang="en-US" dirty="0" smtClean="0"/>
              <a:t>Other theories of early human immigration all support the theory that early man left Africa through various routes and for reasons of climate change and exploration to reach other worlds. </a:t>
            </a:r>
          </a:p>
          <a:p>
            <a:endParaRPr lang="en-US" dirty="0"/>
          </a:p>
        </p:txBody>
      </p:sp>
    </p:spTree>
    <p:extLst>
      <p:ext uri="{BB962C8B-B14F-4D97-AF65-F5344CB8AC3E}">
        <p14:creationId xmlns:p14="http://schemas.microsoft.com/office/powerpoint/2010/main" val="33786106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a:t>
            </a:r>
            <a:endParaRPr lang="en-US" dirty="0"/>
          </a:p>
        </p:txBody>
      </p:sp>
      <p:sp>
        <p:nvSpPr>
          <p:cNvPr id="3" name="Content Placeholder 2"/>
          <p:cNvSpPr>
            <a:spLocks noGrp="1"/>
          </p:cNvSpPr>
          <p:nvPr>
            <p:ph idx="1"/>
          </p:nvPr>
        </p:nvSpPr>
        <p:spPr/>
        <p:txBody>
          <a:bodyPr>
            <a:normAutofit/>
          </a:bodyPr>
          <a:lstStyle/>
          <a:p>
            <a:r>
              <a:rPr lang="en-US" dirty="0" smtClean="0"/>
              <a:t>The evolution of human beings could not be complete without understand the tools that enabled their evolution. </a:t>
            </a:r>
          </a:p>
          <a:p>
            <a:r>
              <a:rPr lang="en-US" dirty="0" smtClean="0"/>
              <a:t>The adoption and use of tools is also viewed as a sign of human intelligence and could have led to human evolution as well, especially the evolution of the human brains (</a:t>
            </a:r>
            <a:r>
              <a:rPr lang="en-US" dirty="0" smtClean="0">
                <a:latin typeface="Times New Roman" panose="02020603050405020304" pitchFamily="18" charset="0"/>
                <a:cs typeface="Times New Roman" panose="02020603050405020304" pitchFamily="18" charset="0"/>
              </a:rPr>
              <a:t>Hoagland 113)</a:t>
            </a:r>
            <a:r>
              <a:rPr lang="en-US" dirty="0" smtClean="0"/>
              <a:t>.</a:t>
            </a:r>
          </a:p>
          <a:p>
            <a:r>
              <a:rPr lang="en-US" dirty="0" smtClean="0"/>
              <a:t>The enlarging of the human brain meant that early man required more energy producing foods to power it. This could explain what man developed better tools to enable hunting for meat and other foods. </a:t>
            </a:r>
          </a:p>
          <a:p>
            <a:r>
              <a:rPr lang="en-US" dirty="0" smtClean="0"/>
              <a:t>On the other hand, one can say that the evolution and enlargement of human brain gave man new ideas for better survival like tool making. </a:t>
            </a:r>
          </a:p>
        </p:txBody>
      </p:sp>
    </p:spTree>
    <p:extLst>
      <p:ext uri="{BB962C8B-B14F-4D97-AF65-F5344CB8AC3E}">
        <p14:creationId xmlns:p14="http://schemas.microsoft.com/office/powerpoint/2010/main" val="3194760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STONE TOOLS</a:t>
            </a:r>
            <a:endParaRPr lang="en-US" dirty="0"/>
          </a:p>
        </p:txBody>
      </p:sp>
      <p:sp>
        <p:nvSpPr>
          <p:cNvPr id="3" name="Content Placeholder 2"/>
          <p:cNvSpPr>
            <a:spLocks noGrp="1"/>
          </p:cNvSpPr>
          <p:nvPr>
            <p:ph idx="1"/>
          </p:nvPr>
        </p:nvSpPr>
        <p:spPr/>
        <p:txBody>
          <a:bodyPr>
            <a:normAutofit/>
          </a:bodyPr>
          <a:lstStyle/>
          <a:p>
            <a:r>
              <a:rPr lang="en-US" dirty="0" smtClean="0"/>
              <a:t>These are the earliest tools that man developed. </a:t>
            </a:r>
          </a:p>
          <a:p>
            <a:r>
              <a:rPr lang="en-US" dirty="0" smtClean="0"/>
              <a:t>Early man would splint smaller stones that were sharp on the edges and use them as choppers (Boyd 45). </a:t>
            </a:r>
          </a:p>
          <a:p>
            <a:r>
              <a:rPr lang="en-US" dirty="0" smtClean="0"/>
              <a:t>In later stages of its development, early man learnt to make tools such as axes, needles, and slicers. </a:t>
            </a:r>
          </a:p>
          <a:p>
            <a:r>
              <a:rPr lang="en-US" dirty="0" smtClean="0"/>
              <a:t>Improvements to the art of making stone tools were done during the early, middle, and late stone age as well as the much later </a:t>
            </a:r>
            <a:r>
              <a:rPr lang="en-US" dirty="0"/>
              <a:t>A</a:t>
            </a:r>
            <a:r>
              <a:rPr lang="en-US" dirty="0" smtClean="0"/>
              <a:t>cheulean stages. Acheulean stage of stone making saw early man develop stone tools that were more refined and customized to specific use. </a:t>
            </a:r>
          </a:p>
          <a:p>
            <a:r>
              <a:rPr lang="en-US" dirty="0" smtClean="0"/>
              <a:t> </a:t>
            </a:r>
            <a:endParaRPr lang="en-US" dirty="0"/>
          </a:p>
        </p:txBody>
      </p:sp>
    </p:spTree>
    <p:extLst>
      <p:ext uri="{BB962C8B-B14F-4D97-AF65-F5344CB8AC3E}">
        <p14:creationId xmlns:p14="http://schemas.microsoft.com/office/powerpoint/2010/main" val="22255785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Stone Tools by Early Man</a:t>
            </a:r>
            <a:endParaRPr lang="en-US" dirty="0"/>
          </a:p>
        </p:txBody>
      </p:sp>
      <p:pic>
        <p:nvPicPr>
          <p:cNvPr id="2050" name="Picture 2" descr="https://upload.wikimedia.org/wikipedia/commons/thumb/d/de/Pierre_taill%C3%A9e_Melka_Kunture_%C3%89thiopie_fond.jpg/220px-Pierre_taill%C3%A9e_Melka_Kunture_%C3%89thiopie_fond.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883569" y="1941512"/>
            <a:ext cx="2366963" cy="3114675"/>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upload.wikimedia.org/wikipedia/commons/thumb/8/81/Acheuleanhandaxes.jpg/170px-Acheuleanhandax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5900" y="1690688"/>
            <a:ext cx="2530475" cy="4014786"/>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6" descr="https://upload.wikimedia.org/wikipedia/commons/thumb/1/19/Venus_of_Willendorf_frontview_retouched_2.jpg/170px-Venus_of_Willendorf_frontview_retouched_2.jpg"/>
          <p:cNvSpPr>
            <a:spLocks noChangeAspect="1" noChangeArrowheads="1"/>
          </p:cNvSpPr>
          <p:nvPr/>
        </p:nvSpPr>
        <p:spPr bwMode="auto">
          <a:xfrm>
            <a:off x="6727825" y="3998912"/>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3214688" y="5586966"/>
            <a:ext cx="2565797" cy="369332"/>
          </a:xfrm>
          <a:prstGeom prst="rect">
            <a:avLst/>
          </a:prstGeom>
          <a:noFill/>
        </p:spPr>
        <p:txBody>
          <a:bodyPr wrap="square" rtlCol="0">
            <a:spAutoFit/>
          </a:bodyPr>
          <a:lstStyle/>
          <a:p>
            <a:r>
              <a:rPr lang="en-US" dirty="0" smtClean="0"/>
              <a:t>(Source Cameron 121)</a:t>
            </a:r>
            <a:endParaRPr lang="en-US" dirty="0"/>
          </a:p>
        </p:txBody>
      </p:sp>
    </p:spTree>
    <p:extLst>
      <p:ext uri="{BB962C8B-B14F-4D97-AF65-F5344CB8AC3E}">
        <p14:creationId xmlns:p14="http://schemas.microsoft.com/office/powerpoint/2010/main" val="33505583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FROM PRIMITIVE TO MODERN BEHAVOR</a:t>
            </a:r>
            <a:endParaRPr lang="en-US" dirty="0"/>
          </a:p>
        </p:txBody>
      </p:sp>
      <p:sp>
        <p:nvSpPr>
          <p:cNvPr id="3" name="Content Placeholder 2"/>
          <p:cNvSpPr>
            <a:spLocks noGrp="1"/>
          </p:cNvSpPr>
          <p:nvPr>
            <p:ph idx="1"/>
          </p:nvPr>
        </p:nvSpPr>
        <p:spPr/>
        <p:txBody>
          <a:bodyPr/>
          <a:lstStyle/>
          <a:p>
            <a:r>
              <a:rPr lang="en-US" dirty="0" smtClean="0"/>
              <a:t>It is believed that early humans continued to use stone tools until 40-50,000 years ago. </a:t>
            </a:r>
            <a:endParaRPr lang="en-US" dirty="0"/>
          </a:p>
          <a:p>
            <a:r>
              <a:rPr lang="en-US" dirty="0" smtClean="0"/>
              <a:t>After this period, humans began improving their </a:t>
            </a:r>
            <a:r>
              <a:rPr lang="en-US" dirty="0" err="1" smtClean="0"/>
              <a:t>behaviorals</a:t>
            </a:r>
            <a:r>
              <a:rPr lang="en-US" dirty="0" smtClean="0"/>
              <a:t> mechanisms a lot faster than before. </a:t>
            </a:r>
          </a:p>
          <a:p>
            <a:r>
              <a:rPr lang="en-US" dirty="0" smtClean="0"/>
              <a:t>Social practices developed among humans such as living in a community and burying their dead. Forms of at such as painting, drawing, and language developed over 75,000 years ago. </a:t>
            </a:r>
          </a:p>
          <a:p>
            <a:r>
              <a:rPr lang="en-US" dirty="0" smtClean="0"/>
              <a:t>Ever since, human behavior continues to evolve toward modernity as man continues to develop even more sophisticated tools through technology. </a:t>
            </a:r>
            <a:endParaRPr lang="en-US" dirty="0"/>
          </a:p>
        </p:txBody>
      </p:sp>
    </p:spTree>
    <p:extLst>
      <p:ext uri="{BB962C8B-B14F-4D97-AF65-F5344CB8AC3E}">
        <p14:creationId xmlns:p14="http://schemas.microsoft.com/office/powerpoint/2010/main" val="1790942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lnSpcReduction="10000"/>
          </a:bodyPr>
          <a:lstStyle/>
          <a:p>
            <a:r>
              <a:rPr lang="en-US" dirty="0" smtClean="0">
                <a:latin typeface="Times New Roman" panose="02020603050405020304" pitchFamily="18" charset="0"/>
                <a:cs typeface="Times New Roman" panose="02020603050405020304" pitchFamily="18" charset="0"/>
              </a:rPr>
              <a:t>Boyd, Robert and Silk</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Joan.</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How Humans Evolved</a:t>
            </a:r>
            <a:r>
              <a:rPr lang="en-US" dirty="0">
                <a:latin typeface="Times New Roman" panose="02020603050405020304" pitchFamily="18" charset="0"/>
                <a:cs typeface="Times New Roman" panose="02020603050405020304" pitchFamily="18" charset="0"/>
              </a:rPr>
              <a:t> (3rd ed.). New </a:t>
            </a:r>
            <a:r>
              <a:rPr lang="en-US" dirty="0" smtClean="0">
                <a:latin typeface="Times New Roman" panose="02020603050405020304" pitchFamily="18" charset="0"/>
                <a:cs typeface="Times New Roman" panose="02020603050405020304" pitchFamily="18" charset="0"/>
              </a:rPr>
              <a:t>York</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Norton. 2003. Print.</a:t>
            </a:r>
          </a:p>
          <a:p>
            <a:r>
              <a:rPr lang="en-US" dirty="0">
                <a:latin typeface="Times New Roman" panose="02020603050405020304" pitchFamily="18" charset="0"/>
                <a:cs typeface="Times New Roman" panose="02020603050405020304" pitchFamily="18" charset="0"/>
              </a:rPr>
              <a:t>Cameron, </a:t>
            </a:r>
            <a:r>
              <a:rPr lang="en-US" dirty="0" smtClean="0">
                <a:latin typeface="Times New Roman" panose="02020603050405020304" pitchFamily="18" charset="0"/>
                <a:cs typeface="Times New Roman" panose="02020603050405020304" pitchFamily="18" charset="0"/>
              </a:rPr>
              <a:t>David.</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Hominid Adaptations and Extinctions</a:t>
            </a:r>
            <a:r>
              <a:rPr lang="en-US" dirty="0">
                <a:latin typeface="Times New Roman" panose="02020603050405020304" pitchFamily="18" charset="0"/>
                <a:cs typeface="Times New Roman" panose="02020603050405020304" pitchFamily="18" charset="0"/>
              </a:rPr>
              <a:t>. Sydney, NSW: UNSW Press</a:t>
            </a:r>
            <a:r>
              <a:rPr lang="en-US" dirty="0" smtClean="0">
                <a:latin typeface="Times New Roman" panose="02020603050405020304" pitchFamily="18" charset="0"/>
                <a:cs typeface="Times New Roman" panose="02020603050405020304" pitchFamily="18" charset="0"/>
              </a:rPr>
              <a:t>. 2004. Print.</a:t>
            </a:r>
          </a:p>
          <a:p>
            <a:r>
              <a:rPr lang="en-US" dirty="0">
                <a:latin typeface="Times New Roman" panose="02020603050405020304" pitchFamily="18" charset="0"/>
                <a:cs typeface="Times New Roman" panose="02020603050405020304" pitchFamily="18" charset="0"/>
              </a:rPr>
              <a:t>Hoagland, </a:t>
            </a:r>
            <a:r>
              <a:rPr lang="en-US" dirty="0" smtClean="0">
                <a:latin typeface="Times New Roman" panose="02020603050405020304" pitchFamily="18" charset="0"/>
                <a:cs typeface="Times New Roman" panose="02020603050405020304" pitchFamily="18" charset="0"/>
              </a:rPr>
              <a:t>Hudson. Science </a:t>
            </a:r>
            <a:r>
              <a:rPr lang="en-US" dirty="0">
                <a:latin typeface="Times New Roman" panose="02020603050405020304" pitchFamily="18" charset="0"/>
                <a:cs typeface="Times New Roman" panose="02020603050405020304" pitchFamily="18" charset="0"/>
              </a:rPr>
              <a:t>and the New </a:t>
            </a:r>
            <a:r>
              <a:rPr lang="en-US" dirty="0" smtClean="0">
                <a:latin typeface="Times New Roman" panose="02020603050405020304" pitchFamily="18" charset="0"/>
                <a:cs typeface="Times New Roman" panose="02020603050405020304" pitchFamily="18" charset="0"/>
              </a:rPr>
              <a:t>Humanism. </a:t>
            </a:r>
            <a:r>
              <a:rPr lang="en-US" i="1" dirty="0" smtClean="0">
                <a:latin typeface="Times New Roman" panose="02020603050405020304" pitchFamily="18" charset="0"/>
                <a:cs typeface="Times New Roman" panose="02020603050405020304" pitchFamily="18" charset="0"/>
              </a:rPr>
              <a:t>Science</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143 (3602): 111–114</a:t>
            </a:r>
            <a:r>
              <a:rPr lang="en-US" dirty="0" smtClean="0">
                <a:latin typeface="Times New Roman" panose="02020603050405020304" pitchFamily="18" charset="0"/>
                <a:cs typeface="Times New Roman" panose="02020603050405020304" pitchFamily="18" charset="0"/>
              </a:rPr>
              <a:t>. 1964. Print.</a:t>
            </a:r>
          </a:p>
          <a:p>
            <a:r>
              <a:rPr lang="en-US" dirty="0" smtClean="0">
                <a:latin typeface="Times New Roman" panose="02020603050405020304" pitchFamily="18" charset="0"/>
                <a:cs typeface="Times New Roman" panose="02020603050405020304" pitchFamily="18" charset="0"/>
              </a:rPr>
              <a:t>M'charek</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Amade</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The Human Genome Diversity Project: An Ethnography of Scientific Practice</a:t>
            </a:r>
            <a:r>
              <a:rPr lang="en-US" dirty="0">
                <a:latin typeface="Times New Roman" panose="02020603050405020304" pitchFamily="18" charset="0"/>
                <a:cs typeface="Times New Roman" panose="02020603050405020304" pitchFamily="18" charset="0"/>
              </a:rPr>
              <a:t>. Cambridge Studies in Society and the Life Sciences. Cambridge; New </a:t>
            </a:r>
            <a:r>
              <a:rPr lang="en-US" dirty="0" smtClean="0">
                <a:latin typeface="Times New Roman" panose="02020603050405020304" pitchFamily="18" charset="0"/>
                <a:cs typeface="Times New Roman" panose="02020603050405020304" pitchFamily="18" charset="0"/>
              </a:rPr>
              <a:t>York. 2005. Print. </a:t>
            </a:r>
          </a:p>
          <a:p>
            <a:r>
              <a:rPr lang="en-US" dirty="0">
                <a:latin typeface="Times New Roman" panose="02020603050405020304" pitchFamily="18" charset="0"/>
                <a:cs typeface="Times New Roman" panose="02020603050405020304" pitchFamily="18" charset="0"/>
              </a:rPr>
              <a:t>Ramachandran, </a:t>
            </a:r>
            <a:r>
              <a:rPr lang="en-US" dirty="0" err="1" smtClean="0">
                <a:latin typeface="Times New Roman" panose="02020603050405020304" pitchFamily="18" charset="0"/>
                <a:cs typeface="Times New Roman" panose="02020603050405020304" pitchFamily="18" charset="0"/>
              </a:rPr>
              <a:t>Sohini</a:t>
            </a:r>
            <a:r>
              <a:rPr lang="en-US" dirty="0" smtClean="0">
                <a:latin typeface="Times New Roman" panose="02020603050405020304" pitchFamily="18" charset="0"/>
                <a:cs typeface="Times New Roman" panose="02020603050405020304" pitchFamily="18" charset="0"/>
              </a:rPr>
              <a:t>., Hua, Tang., </a:t>
            </a:r>
            <a:r>
              <a:rPr lang="en-US" dirty="0" err="1">
                <a:latin typeface="Times New Roman" panose="02020603050405020304" pitchFamily="18" charset="0"/>
                <a:cs typeface="Times New Roman" panose="02020603050405020304" pitchFamily="18" charset="0"/>
              </a:rPr>
              <a:t>Gutenkunst</a:t>
            </a:r>
            <a:r>
              <a:rPr lang="en-US" dirty="0">
                <a:latin typeface="Times New Roman" panose="02020603050405020304" pitchFamily="18" charset="0"/>
                <a:cs typeface="Times New Roman" panose="02020603050405020304" pitchFamily="18" charset="0"/>
              </a:rPr>
              <a:t>, Ryan </a:t>
            </a:r>
            <a:r>
              <a:rPr lang="en-US" dirty="0" smtClean="0">
                <a:latin typeface="Times New Roman" panose="02020603050405020304" pitchFamily="18" charset="0"/>
                <a:cs typeface="Times New Roman" panose="02020603050405020304" pitchFamily="18" charset="0"/>
              </a:rPr>
              <a:t>N., and </a:t>
            </a:r>
            <a:r>
              <a:rPr lang="en-US" dirty="0">
                <a:latin typeface="Times New Roman" panose="02020603050405020304" pitchFamily="18" charset="0"/>
                <a:cs typeface="Times New Roman" panose="02020603050405020304" pitchFamily="18" charset="0"/>
              </a:rPr>
              <a:t> Bustamante, </a:t>
            </a:r>
            <a:r>
              <a:rPr lang="en-US" dirty="0" smtClean="0">
                <a:latin typeface="Times New Roman" panose="02020603050405020304" pitchFamily="18" charset="0"/>
                <a:cs typeface="Times New Roman" panose="02020603050405020304" pitchFamily="18" charset="0"/>
              </a:rPr>
              <a:t>Carlos. </a:t>
            </a:r>
            <a:r>
              <a:rPr lang="en-US" i="1" dirty="0" smtClean="0">
                <a:latin typeface="Times New Roman" panose="02020603050405020304" pitchFamily="18" charset="0"/>
                <a:cs typeface="Times New Roman" panose="02020603050405020304" pitchFamily="18" charset="0"/>
              </a:rPr>
              <a:t>Genetics </a:t>
            </a:r>
            <a:r>
              <a:rPr lang="en-US" i="1" dirty="0">
                <a:latin typeface="Times New Roman" panose="02020603050405020304" pitchFamily="18" charset="0"/>
                <a:cs typeface="Times New Roman" panose="02020603050405020304" pitchFamily="18" charset="0"/>
              </a:rPr>
              <a:t>and Genomics of Human Population </a:t>
            </a:r>
            <a:r>
              <a:rPr lang="en-US" i="1" dirty="0" smtClean="0">
                <a:latin typeface="Times New Roman" panose="02020603050405020304" pitchFamily="18" charset="0"/>
                <a:cs typeface="Times New Roman" panose="02020603050405020304" pitchFamily="18" charset="0"/>
              </a:rPr>
              <a:t>Structure</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Heidelberg; London; New York: </a:t>
            </a:r>
            <a:r>
              <a:rPr lang="en-US" dirty="0" smtClean="0">
                <a:latin typeface="Times New Roman" panose="02020603050405020304" pitchFamily="18" charset="0"/>
                <a:cs typeface="Times New Roman" panose="02020603050405020304" pitchFamily="18" charset="0"/>
              </a:rPr>
              <a:t>Springe. 2010. Print</a:t>
            </a:r>
          </a:p>
          <a:p>
            <a:endParaRPr lang="en-US" dirty="0" smtClean="0"/>
          </a:p>
        </p:txBody>
      </p:sp>
    </p:spTree>
    <p:extLst>
      <p:ext uri="{BB962C8B-B14F-4D97-AF65-F5344CB8AC3E}">
        <p14:creationId xmlns:p14="http://schemas.microsoft.com/office/powerpoint/2010/main" val="3262254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220</TotalTime>
  <Words>1503</Words>
  <Application>Microsoft Office PowerPoint</Application>
  <PresentationFormat>Custom</PresentationFormat>
  <Paragraphs>95</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Ion</vt:lpstr>
      <vt:lpstr>Name: Instructor: Course: Date:  </vt:lpstr>
      <vt:lpstr>HUMAN EVOLUTION: An Introduction</vt:lpstr>
      <vt:lpstr>PALEOANTHROPOLOGY </vt:lpstr>
      <vt:lpstr>CHANGES IF HUMAN ANATOMY</vt:lpstr>
      <vt:lpstr>Pelvic Changes</vt:lpstr>
      <vt:lpstr>Larger Brain Size</vt:lpstr>
      <vt:lpstr>Bipedalism</vt:lpstr>
      <vt:lpstr>Physical Changes to Support Bipedalism</vt:lpstr>
      <vt:lpstr>LENGTHY GESTATIONAL AND INFANCY PERIODS</vt:lpstr>
      <vt:lpstr>REDUCED CHANGES IN MALE VS. FEMALE PHYSIQUE </vt:lpstr>
      <vt:lpstr>EVIDENCE FOR EVOLUTION</vt:lpstr>
      <vt:lpstr>THE PROCESS OF EVOLUTION</vt:lpstr>
      <vt:lpstr>Genetic Evolution</vt:lpstr>
      <vt:lpstr>Genetic Evolution: DNA </vt:lpstr>
      <vt:lpstr>Human Dispersal</vt:lpstr>
      <vt:lpstr>TOOLS</vt:lpstr>
      <vt:lpstr>STONE TOOLS</vt:lpstr>
      <vt:lpstr>Stone Tools by Early Man</vt:lpstr>
      <vt:lpstr>EVOLUTION FROM PRIMITIVE TO MODERN BEHAVOR</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Instructor: Course: Date:</dc:title>
  <dc:creator>Tujikaze</dc:creator>
  <cp:lastModifiedBy>Kanyoi</cp:lastModifiedBy>
  <cp:revision>33</cp:revision>
  <dcterms:created xsi:type="dcterms:W3CDTF">2018-12-02T14:23:59Z</dcterms:created>
  <dcterms:modified xsi:type="dcterms:W3CDTF">2018-12-02T21:44:15Z</dcterms:modified>
</cp:coreProperties>
</file>